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8" r:id="rId3"/>
    <p:sldId id="257" r:id="rId4"/>
    <p:sldId id="258" r:id="rId5"/>
    <p:sldId id="277" r:id="rId6"/>
    <p:sldId id="278" r:id="rId7"/>
    <p:sldId id="269" r:id="rId8"/>
    <p:sldId id="279" r:id="rId9"/>
    <p:sldId id="280" r:id="rId10"/>
    <p:sldId id="286" r:id="rId11"/>
    <p:sldId id="300" r:id="rId12"/>
    <p:sldId id="311" r:id="rId13"/>
    <p:sldId id="314" r:id="rId14"/>
    <p:sldId id="312" r:id="rId15"/>
    <p:sldId id="315" r:id="rId16"/>
    <p:sldId id="313" r:id="rId17"/>
    <p:sldId id="316" r:id="rId18"/>
    <p:sldId id="287" r:id="rId19"/>
    <p:sldId id="261" r:id="rId20"/>
    <p:sldId id="262" r:id="rId21"/>
    <p:sldId id="295" r:id="rId22"/>
    <p:sldId id="296" r:id="rId23"/>
    <p:sldId id="281" r:id="rId24"/>
    <p:sldId id="282" r:id="rId25"/>
    <p:sldId id="289" r:id="rId26"/>
    <p:sldId id="298" r:id="rId27"/>
    <p:sldId id="292" r:id="rId28"/>
    <p:sldId id="341" r:id="rId29"/>
    <p:sldId id="293" r:id="rId30"/>
    <p:sldId id="290" r:id="rId31"/>
    <p:sldId id="291" r:id="rId32"/>
    <p:sldId id="34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02" r:id="rId43"/>
    <p:sldId id="317" r:id="rId44"/>
    <p:sldId id="318" r:id="rId45"/>
    <p:sldId id="342" r:id="rId46"/>
    <p:sldId id="319" r:id="rId47"/>
    <p:sldId id="320" r:id="rId48"/>
    <p:sldId id="321" r:id="rId49"/>
    <p:sldId id="322" r:id="rId50"/>
    <p:sldId id="323" r:id="rId51"/>
    <p:sldId id="324" r:id="rId52"/>
    <p:sldId id="344" r:id="rId53"/>
    <p:sldId id="345" r:id="rId54"/>
    <p:sldId id="346" r:id="rId55"/>
    <p:sldId id="325" r:id="rId56"/>
    <p:sldId id="326" r:id="rId57"/>
    <p:sldId id="327" r:id="rId58"/>
    <p:sldId id="328" r:id="rId59"/>
    <p:sldId id="329" r:id="rId60"/>
    <p:sldId id="330" r:id="rId61"/>
    <p:sldId id="263" r:id="rId62"/>
    <p:sldId id="283" r:id="rId63"/>
    <p:sldId id="299" r:id="rId64"/>
    <p:sldId id="284" r:id="rId65"/>
    <p:sldId id="265" r:id="rId66"/>
    <p:sldId id="285" r:id="rId67"/>
    <p:sldId id="26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613" autoAdjust="0"/>
  </p:normalViewPr>
  <p:slideViewPr>
    <p:cSldViewPr snapToGrid="0" showGuides="1">
      <p:cViewPr varScale="1">
        <p:scale>
          <a:sx n="122" d="100"/>
          <a:sy n="122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C0584-DA2D-4F3E-945D-7421737FC533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C7F5-8EFD-4D81-8139-7FE12F0CAD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4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63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51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56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17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56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8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3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709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50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7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1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31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61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1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80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2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5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8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5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7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5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61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AC7F5-8EFD-4D81-8139-7FE12F0CAD4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5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com/redplus/2554/typescript-javascrip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plnkr.co/edit/aY7iFPtSBZi89ZxTUM31?p=preview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eetup.toast.com/posts/98" TargetMode="External"/><Relationship Id="rId7" Type="http://schemas.openxmlformats.org/officeDocument/2006/relationships/hyperlink" Target="https://cloud.githubusercontent.com/assets/12269563/19260284/7f3a8ca6-8fc3-11e6-937a-958f5d05adab.gi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oud.githubusercontent.com/assets/12269563/19294771/9d85e758-906a-11e6-9139-ef40ffc4cc25.png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cloud.githubusercontent.com/assets/12269563/19294770/9d7fac44-906a-11e6-9d9d-022dd04e3d5e.gi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quora.com/What-is-the-difference-between-AngularJs-and-Angular-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dMBcqwvYA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quickstart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hannel/UCqoypv6hkZ9ySH3WHB5vtRA" TargetMode="External"/><Relationship Id="rId5" Type="http://schemas.openxmlformats.org/officeDocument/2006/relationships/hyperlink" Target="https://www.youtube.com/watch?v=_Yn36ew7u1k" TargetMode="External"/><Relationship Id="rId4" Type="http://schemas.openxmlformats.org/officeDocument/2006/relationships/hyperlink" Target="http://courseware.codeschool.com.s3.amazonaws.com/accelerating-through-angular-2/slides/CodeSchool-AcceleratingThroughAngular2.pdf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otforme.kr/archives/tag/typescript" TargetMode="External"/><Relationship Id="rId3" Type="http://schemas.openxmlformats.org/officeDocument/2006/relationships/hyperlink" Target="https://www.slideshare.net/netil/angularjs-43578411" TargetMode="External"/><Relationship Id="rId7" Type="http://schemas.openxmlformats.org/officeDocument/2006/relationships/hyperlink" Target="http://courseware.codeschool.com.s3.amazonaws.com/accelerating-through-angular-2/slides/CodeSchool-AcceleratingThroughAngular2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eetup.toast.com/posts/98" TargetMode="External"/><Relationship Id="rId5" Type="http://schemas.openxmlformats.org/officeDocument/2006/relationships/hyperlink" Target="http://k9e4h.tistory.com/114" TargetMode="External"/><Relationship Id="rId4" Type="http://schemas.openxmlformats.org/officeDocument/2006/relationships/hyperlink" Target="http://visualize.tistory.com/458" TargetMode="External"/><Relationship Id="rId9" Type="http://schemas.openxmlformats.org/officeDocument/2006/relationships/hyperlink" Target="http://k9e4h.tistory.com/92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26957" y="4376654"/>
            <a:ext cx="5123648" cy="9229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1552" y="4570378"/>
            <a:ext cx="19944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Angular 2.0 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01032" y="433677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97" y="792225"/>
            <a:ext cx="2876164" cy="27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15" y="908819"/>
            <a:ext cx="4328721" cy="4328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2092" y="1712244"/>
            <a:ext cx="4462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￮  </a:t>
            </a:r>
            <a:r>
              <a:rPr lang="en-US" altLang="ko-KR" dirty="0" err="1"/>
              <a:t>Javascript</a:t>
            </a:r>
            <a:r>
              <a:rPr lang="ko-KR" altLang="en-US" dirty="0"/>
              <a:t>의 확장 언어</a:t>
            </a:r>
            <a:r>
              <a:rPr lang="en-US" altLang="ko-KR" dirty="0"/>
              <a:t>(superset), </a:t>
            </a:r>
          </a:p>
          <a:p>
            <a:endParaRPr lang="en-US" altLang="ko-KR" dirty="0"/>
          </a:p>
          <a:p>
            <a:r>
              <a:rPr lang="ko-KR" altLang="en-US" dirty="0"/>
              <a:t>￮  명확한 타입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￮  모든 브라우저에서 실행가능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￮  </a:t>
            </a:r>
            <a:r>
              <a:rPr lang="en-US" altLang="ko-KR" dirty="0"/>
              <a:t>OOP </a:t>
            </a:r>
            <a:r>
              <a:rPr lang="ko-KR" altLang="en-US" dirty="0"/>
              <a:t>문법을 통한 구조화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￮  강력한 </a:t>
            </a:r>
            <a:r>
              <a:rPr lang="en-US" altLang="ko-KR" dirty="0"/>
              <a:t>Code assist </a:t>
            </a:r>
            <a:r>
              <a:rPr lang="ko-KR" altLang="en-US" dirty="0"/>
              <a:t>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026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6" y="530379"/>
            <a:ext cx="7740796" cy="48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6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5" y="446290"/>
            <a:ext cx="6972862" cy="52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5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37" y="378632"/>
            <a:ext cx="8219374" cy="53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1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5" y="555894"/>
            <a:ext cx="7083041" cy="52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9" y="520035"/>
            <a:ext cx="8654259" cy="50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0" y="490489"/>
            <a:ext cx="8588883" cy="5219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0042" y="5833782"/>
            <a:ext cx="4157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4"/>
              </a:rPr>
              <a:t>https://docs.com/redplus/2554/typescript-javascript</a:t>
            </a:r>
            <a:r>
              <a:rPr lang="en-US" altLang="ko-KR" sz="1050" dirty="0"/>
              <a:t> </a:t>
            </a:r>
            <a:r>
              <a:rPr lang="ko-KR" altLang="en-US" sz="1050" dirty="0"/>
              <a:t>박용준</a:t>
            </a:r>
          </a:p>
        </p:txBody>
      </p:sp>
    </p:spTree>
    <p:extLst>
      <p:ext uri="{BB962C8B-B14F-4D97-AF65-F5344CB8AC3E}">
        <p14:creationId xmlns:p14="http://schemas.microsoft.com/office/powerpoint/2010/main" val="167789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4465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46" y="432986"/>
            <a:ext cx="8258301" cy="52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182707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512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이곳에리하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529531" y="325061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97889" y="512140"/>
            <a:ext cx="95733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i="1" dirty="0"/>
              <a:t>Angular 2.0 </a:t>
            </a:r>
            <a:r>
              <a:rPr lang="ko-KR" altLang="en-US" sz="2000" b="1" i="1" dirty="0"/>
              <a:t>의 장점</a:t>
            </a:r>
            <a:endParaRPr lang="en-US" altLang="ko-KR" sz="2000" b="1" i="1" dirty="0"/>
          </a:p>
          <a:p>
            <a:pPr fontAlgn="base"/>
            <a:endParaRPr lang="ko-KR" altLang="en-US" sz="2000" dirty="0"/>
          </a:p>
          <a:p>
            <a:pPr fontAlgn="base"/>
            <a:r>
              <a:rPr lang="ko-KR" altLang="en-US" sz="2000" dirty="0"/>
              <a:t>￮ 깔끔한 </a:t>
            </a:r>
            <a:r>
              <a:rPr lang="en-US" altLang="ko-KR" sz="2000" dirty="0"/>
              <a:t>MVC </a:t>
            </a:r>
            <a:r>
              <a:rPr lang="ko-KR" altLang="en-US" sz="2000" dirty="0"/>
              <a:t>패턴 구현</a:t>
            </a:r>
            <a:r>
              <a:rPr lang="en-US" altLang="ko-KR" sz="2000" dirty="0"/>
              <a:t>.</a:t>
            </a:r>
          </a:p>
          <a:p>
            <a:pPr fontAlgn="base"/>
            <a:endParaRPr lang="ko-KR" altLang="en-US" sz="2000" dirty="0"/>
          </a:p>
          <a:p>
            <a:pPr fontAlgn="base"/>
            <a:r>
              <a:rPr lang="ko-KR" altLang="en-US" sz="2000" dirty="0"/>
              <a:t>￮ 높은 </a:t>
            </a:r>
            <a:r>
              <a:rPr lang="ko-KR" altLang="en-US" sz="2000" dirty="0" err="1"/>
              <a:t>가독성과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특징이 명확한 </a:t>
            </a:r>
            <a:r>
              <a:rPr lang="en-US" altLang="ko-KR" sz="2000" dirty="0"/>
              <a:t>Component.</a:t>
            </a:r>
          </a:p>
          <a:p>
            <a:pPr fontAlgn="base"/>
            <a:endParaRPr lang="ko-KR" altLang="en-US" sz="2000" dirty="0"/>
          </a:p>
          <a:p>
            <a:pPr fontAlgn="base"/>
            <a:r>
              <a:rPr lang="ko-KR" altLang="en-US" sz="2000" dirty="0"/>
              <a:t>￮ </a:t>
            </a:r>
            <a:r>
              <a:rPr lang="en-US" altLang="ko-KR" sz="2000" dirty="0"/>
              <a:t>HTML5 </a:t>
            </a:r>
            <a:r>
              <a:rPr lang="ko-KR" altLang="en-US" sz="2000" dirty="0"/>
              <a:t>웹 컴포넌트의 확장성의 용이함</a:t>
            </a:r>
            <a:r>
              <a:rPr lang="en-US" altLang="ko-KR" sz="2000" dirty="0"/>
              <a:t>.</a:t>
            </a:r>
          </a:p>
          <a:p>
            <a:pPr fontAlgn="base"/>
            <a:endParaRPr lang="ko-KR" altLang="en-US" sz="2000" dirty="0"/>
          </a:p>
          <a:p>
            <a:pPr fontAlgn="base"/>
            <a:r>
              <a:rPr lang="ko-KR" altLang="en-US" sz="2000" dirty="0"/>
              <a:t>￮ </a:t>
            </a:r>
            <a:r>
              <a:rPr lang="en-US" altLang="ko-KR" sz="2000" dirty="0" err="1"/>
              <a:t>TypeScript</a:t>
            </a:r>
            <a:r>
              <a:rPr lang="en-US" altLang="ko-KR" sz="2000" dirty="0"/>
              <a:t> </a:t>
            </a:r>
            <a:r>
              <a:rPr lang="ko-KR" altLang="en-US" sz="2000" dirty="0"/>
              <a:t>채택</a:t>
            </a:r>
            <a:endParaRPr lang="en-US" altLang="ko-KR" sz="2000" dirty="0"/>
          </a:p>
          <a:p>
            <a:pPr fontAlgn="base"/>
            <a:endParaRPr lang="en-US" altLang="ko-KR" sz="2000" b="1" i="1" dirty="0"/>
          </a:p>
          <a:p>
            <a:pPr fontAlgn="base"/>
            <a:r>
              <a:rPr lang="ko-KR" altLang="en-US" sz="2000" b="1" i="1" dirty="0"/>
              <a:t> </a:t>
            </a:r>
            <a:r>
              <a:rPr lang="en-US" altLang="ko-KR" sz="2000" b="1" i="1" dirty="0"/>
              <a:t>Angular 2.0</a:t>
            </a:r>
            <a:r>
              <a:rPr lang="ko-KR" altLang="en-US" sz="2000" b="1" i="1" dirty="0"/>
              <a:t>의 단점</a:t>
            </a:r>
            <a:endParaRPr lang="en-US" altLang="ko-KR" sz="2000" b="1" i="1" dirty="0"/>
          </a:p>
          <a:p>
            <a:pPr fontAlgn="base"/>
            <a:endParaRPr lang="ko-KR" altLang="en-US" sz="2000" dirty="0"/>
          </a:p>
          <a:p>
            <a:pPr fontAlgn="base"/>
            <a:r>
              <a:rPr lang="ko-KR" altLang="en-US" sz="2000" dirty="0"/>
              <a:t>￮ </a:t>
            </a:r>
            <a:r>
              <a:rPr lang="en-US" altLang="ko-KR" sz="2000" dirty="0" err="1"/>
              <a:t>TypeScript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채택의 단점  </a:t>
            </a:r>
            <a:r>
              <a:rPr lang="en-US" altLang="ko-KR" sz="2000" dirty="0"/>
              <a:t>– </a:t>
            </a:r>
            <a:r>
              <a:rPr lang="ko-KR" altLang="en-US" sz="2000" dirty="0"/>
              <a:t>진입장벽 증가</a:t>
            </a:r>
            <a:endParaRPr lang="en-US" altLang="ko-KR" sz="2000" dirty="0"/>
          </a:p>
          <a:p>
            <a:pPr fontAlgn="base"/>
            <a:r>
              <a:rPr lang="ko-KR" altLang="en-US" sz="2000" dirty="0"/>
              <a:t> </a:t>
            </a:r>
            <a:r>
              <a:rPr lang="en-US" altLang="ko-KR" sz="2000" dirty="0"/>
              <a:t>			      – </a:t>
            </a:r>
            <a:r>
              <a:rPr lang="en-US" altLang="ko-KR" sz="2000" dirty="0" err="1"/>
              <a:t>systemjs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webpack</a:t>
            </a:r>
            <a:r>
              <a:rPr lang="en-US" altLang="ko-KR" sz="2000" dirty="0"/>
              <a:t> </a:t>
            </a:r>
            <a:r>
              <a:rPr lang="ko-KR" altLang="en-US" sz="2000" dirty="0"/>
              <a:t>프레임워크 사용을 강제</a:t>
            </a:r>
          </a:p>
          <a:p>
            <a:pPr fontAlgn="base"/>
            <a:endParaRPr lang="ko-KR" altLang="en-US" sz="2000" dirty="0"/>
          </a:p>
          <a:p>
            <a:pPr fontAlgn="base"/>
            <a:r>
              <a:rPr lang="ko-KR" altLang="en-US" sz="2000" dirty="0"/>
              <a:t>￮ </a:t>
            </a:r>
            <a:r>
              <a:rPr lang="en-US" altLang="ko-KR" sz="2000" dirty="0"/>
              <a:t>1.x </a:t>
            </a:r>
            <a:r>
              <a:rPr lang="ko-KR" altLang="en-US" sz="2000" dirty="0"/>
              <a:t>버전의 </a:t>
            </a:r>
            <a:r>
              <a:rPr lang="ko-KR" altLang="en-US" sz="2000" b="1" dirty="0" err="1"/>
              <a:t>마이그레이션</a:t>
            </a:r>
            <a:r>
              <a:rPr lang="ko-KR" altLang="en-US" sz="2000" b="1" dirty="0"/>
              <a:t> 불가능</a:t>
            </a:r>
            <a:endParaRPr lang="en-US" altLang="ko-KR" sz="2000" b="1" dirty="0"/>
          </a:p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/>
              <a:t>￮ 국내에선 자료의 비활성화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7362092" y="6557107"/>
            <a:ext cx="4829907" cy="300891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Angular 2.0 </a:t>
            </a:r>
            <a:r>
              <a:rPr lang="ko-KR" altLang="en-US" sz="2000" dirty="0">
                <a:solidFill>
                  <a:schemeClr val="bg1"/>
                </a:solidFill>
              </a:rPr>
              <a:t>장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단점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Typescript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52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7481" y="2847807"/>
            <a:ext cx="265204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Modules</a:t>
            </a:r>
            <a:endParaRPr lang="en-US" altLang="ko-KR" sz="1400" dirty="0">
              <a:solidFill>
                <a:schemeClr val="bg2"/>
              </a:solidFill>
            </a:endParaRPr>
          </a:p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Component</a:t>
            </a:r>
            <a:endParaRPr lang="en-US" altLang="ko-KR" sz="1400" dirty="0">
              <a:solidFill>
                <a:schemeClr val="bg2"/>
              </a:solidFill>
            </a:endParaRPr>
          </a:p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Template</a:t>
            </a:r>
            <a:endParaRPr lang="en-US" altLang="ko-KR" sz="1400" dirty="0">
              <a:solidFill>
                <a:schemeClr val="bg2"/>
              </a:solidFill>
            </a:endParaRPr>
          </a:p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Metadata</a:t>
            </a:r>
          </a:p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Data binding</a:t>
            </a:r>
          </a:p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Directives</a:t>
            </a:r>
            <a:endParaRPr lang="en-US" altLang="ko-KR" sz="1400" dirty="0">
              <a:solidFill>
                <a:schemeClr val="bg2"/>
              </a:solidFill>
            </a:endParaRPr>
          </a:p>
          <a:p>
            <a:pPr fontAlgn="base" latinLnBrk="0"/>
            <a:r>
              <a:rPr lang="en-US" altLang="ko-KR" sz="1400" b="1" dirty="0">
                <a:solidFill>
                  <a:schemeClr val="bg2"/>
                </a:solidFill>
              </a:rPr>
              <a:t> Service</a:t>
            </a:r>
          </a:p>
          <a:p>
            <a:pPr fontAlgn="base" latinLnBrk="0"/>
            <a:r>
              <a:rPr lang="en-US" altLang="ko-KR" sz="1400" b="1" i="1" dirty="0">
                <a:solidFill>
                  <a:schemeClr val="bg2"/>
                </a:solidFill>
              </a:rPr>
              <a:t>Dependency Injection</a:t>
            </a:r>
            <a:endParaRPr lang="en-US" altLang="ko-KR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4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4639" y="114627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67481" y="2847807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4" y="1386682"/>
            <a:ext cx="276373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 </a:t>
            </a:r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7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419" y="3210205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Angular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Angular 2,0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Angular 2,0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Angular2.0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추천 사이트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45406" y="796300"/>
            <a:ext cx="561281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 latinLnBrk="0"/>
            <a:r>
              <a:rPr lang="en-US" altLang="ko-KR" sz="2400" b="1" dirty="0"/>
              <a:t>1. Angular </a:t>
            </a:r>
          </a:p>
          <a:p>
            <a:pPr marL="457200" indent="-457200" fontAlgn="base" latinLnBrk="0">
              <a:buAutoNum type="arabicPeriod"/>
            </a:pPr>
            <a:endParaRPr lang="en-US" altLang="ko-KR" sz="2400" b="1" dirty="0"/>
          </a:p>
          <a:p>
            <a:pPr fontAlgn="base" latinLnBrk="0"/>
            <a:r>
              <a:rPr lang="en-US" altLang="ko-KR" sz="2400" b="1" dirty="0"/>
              <a:t>2. Angular 2.0</a:t>
            </a:r>
            <a:r>
              <a:rPr lang="ko-KR" altLang="en-US" sz="2400" b="1" dirty="0"/>
              <a:t>의 변화</a:t>
            </a:r>
            <a:endParaRPr lang="en-US" altLang="ko-KR" sz="2400" b="1" dirty="0"/>
          </a:p>
          <a:p>
            <a:pPr fontAlgn="base" latinLnBrk="0"/>
            <a:endParaRPr lang="en-US" altLang="ko-KR" sz="2400" dirty="0"/>
          </a:p>
          <a:p>
            <a:pPr fontAlgn="base" latinLnBrk="0"/>
            <a:r>
              <a:rPr lang="en-US" altLang="ko-KR" sz="2400" b="1" dirty="0"/>
              <a:t>3. Angular 2.0 </a:t>
            </a:r>
            <a:r>
              <a:rPr lang="ko-KR" altLang="en-US" sz="2400" b="1" dirty="0"/>
              <a:t>구조</a:t>
            </a:r>
            <a:endParaRPr lang="en-US" altLang="ko-KR" sz="2400" b="1" dirty="0"/>
          </a:p>
          <a:p>
            <a:pPr fontAlgn="base" latinLnBrk="0"/>
            <a:endParaRPr lang="en-US" altLang="ko-KR" sz="2400" b="1" dirty="0"/>
          </a:p>
          <a:p>
            <a:pPr fontAlgn="base" latinLnBrk="0"/>
            <a:r>
              <a:rPr lang="en-US" altLang="ko-KR" sz="2400" b="1" dirty="0"/>
              <a:t>4. Angular 1.0 vs Angular 2.0</a:t>
            </a:r>
          </a:p>
          <a:p>
            <a:pPr fontAlgn="base" latinLnBrk="0"/>
            <a:endParaRPr lang="ko-KR" altLang="en-US" sz="2400" dirty="0"/>
          </a:p>
          <a:p>
            <a:pPr fontAlgn="base" latinLnBrk="0"/>
            <a:r>
              <a:rPr lang="en-US" altLang="ko-KR" sz="2400" b="1" dirty="0"/>
              <a:t>5. </a:t>
            </a:r>
            <a:r>
              <a:rPr lang="ko-KR" altLang="en-US" sz="2400" b="1" dirty="0" err="1"/>
              <a:t>튜토리얼</a:t>
            </a:r>
            <a:endParaRPr lang="en-US" altLang="ko-KR" sz="2400" b="1" dirty="0"/>
          </a:p>
          <a:p>
            <a:pPr fontAlgn="base" latinLnBrk="0"/>
            <a:endParaRPr lang="en-US" altLang="ko-KR" sz="2400" b="1" dirty="0"/>
          </a:p>
          <a:p>
            <a:pPr fontAlgn="base" latinLnBrk="0"/>
            <a:r>
              <a:rPr lang="en-US" altLang="ko-KR" sz="2400" b="1" dirty="0"/>
              <a:t>6. </a:t>
            </a:r>
            <a:r>
              <a:rPr lang="ko-KR" altLang="en-US" sz="2400" b="1" dirty="0"/>
              <a:t>추천 사이트</a:t>
            </a:r>
            <a:endParaRPr lang="en-US" altLang="ko-KR" sz="2400" b="1" dirty="0"/>
          </a:p>
          <a:p>
            <a:pPr fontAlgn="base" latinLnBrk="0"/>
            <a:endParaRPr lang="ko-KR" altLang="en-US" sz="2400" dirty="0"/>
          </a:p>
          <a:p>
            <a:pPr fontAlgn="base" latinLnBrk="0"/>
            <a:r>
              <a:rPr lang="en-US" altLang="ko-KR" sz="2400" b="1" dirty="0"/>
              <a:t>7. </a:t>
            </a:r>
            <a:r>
              <a:rPr lang="ko-KR" altLang="en-US" sz="2400" b="1" dirty="0"/>
              <a:t>출처</a:t>
            </a:r>
            <a:endParaRPr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50310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104785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032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25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93" y="942219"/>
            <a:ext cx="8359864" cy="4643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Angular 2.0 </a:t>
            </a:r>
            <a:r>
              <a:rPr lang="ko-KR" altLang="en-US" sz="2000" dirty="0">
                <a:solidFill>
                  <a:schemeClr val="bg1"/>
                </a:solidFill>
              </a:rPr>
              <a:t>전체적인 흐름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51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49" y="197937"/>
            <a:ext cx="1520141" cy="1157723"/>
          </a:xfrm>
          <a:prstGeom prst="rect">
            <a:avLst/>
          </a:prstGeom>
        </p:spPr>
      </p:pic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Modules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4386" y="212558"/>
            <a:ext cx="669803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60000"/>
              </a:lnSpc>
            </a:pP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￮  </a:t>
            </a:r>
            <a:r>
              <a:rPr lang="ko-KR" altLang="en-US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컨트롤러</a:t>
            </a:r>
            <a:r>
              <a:rPr lang="en-US" altLang="ko-KR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서비스</a:t>
            </a:r>
            <a:r>
              <a:rPr lang="en-US" altLang="ko-KR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필터</a:t>
            </a:r>
            <a:r>
              <a:rPr lang="en-US" altLang="ko-KR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900" kern="0" dirty="0">
                <a:solidFill>
                  <a:srgbClr val="666666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지시어 등을 포함하여 응용프로그램의 서로 다른 기능을 구성하는 컨테이너</a:t>
            </a:r>
            <a:endParaRPr lang="en-US" altLang="ko-KR" sz="900" kern="0" dirty="0">
              <a:solidFill>
                <a:srgbClr val="666666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 algn="just" fontAlgn="base">
              <a:lnSpc>
                <a:spcPct val="160000"/>
              </a:lnSpc>
            </a:pPr>
            <a:endParaRPr lang="en-US" altLang="ko-KR" sz="9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￮  </a:t>
            </a:r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Application</a:t>
            </a: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을 조작하거나 외부 라이브러리를 통해 기능 확장하는 기능</a:t>
            </a:r>
            <a:endParaRPr lang="en-US" altLang="ko-KR" sz="9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 algn="just" fontAlgn="base">
              <a:lnSpc>
                <a:spcPct val="160000"/>
              </a:lnSpc>
            </a:pPr>
            <a:endParaRPr lang="en-US" altLang="ko-KR" sz="900" kern="0" dirty="0">
              <a:solidFill>
                <a:srgbClr val="666666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￮  모든 </a:t>
            </a:r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Angular app</a:t>
            </a: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는 </a:t>
            </a:r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root module</a:t>
            </a:r>
            <a:r>
              <a:rPr lang="ko-KR" altLang="en-US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 하나는 필수적으로 포함하고 있어야 한다</a:t>
            </a:r>
            <a:r>
              <a:rPr lang="en-US" altLang="ko-KR" sz="900" dirty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en-US" altLang="ko-KR" sz="900" kern="0" spc="0" dirty="0">
              <a:solidFill>
                <a:srgbClr val="666666"/>
              </a:solidFill>
              <a:effectLst/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•"/>
            </a:pPr>
            <a:endParaRPr lang="ko-KR" altLang="en-US" sz="9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83" y="1498656"/>
            <a:ext cx="8153530" cy="24218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83" y="4063493"/>
            <a:ext cx="8371579" cy="19805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Modules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33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25" y="693888"/>
            <a:ext cx="4038600" cy="3048000"/>
          </a:xfrm>
          <a:prstGeom prst="rect">
            <a:avLst/>
          </a:prstGeom>
        </p:spPr>
      </p:pic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Modules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75" y="4135443"/>
            <a:ext cx="7992590" cy="15051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Modules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98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49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26" y="257908"/>
            <a:ext cx="4112326" cy="14916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83" y="1872397"/>
            <a:ext cx="5707506" cy="1213072"/>
          </a:xfrm>
          <a:prstGeom prst="rect">
            <a:avLst/>
          </a:prstGeom>
        </p:spPr>
      </p:pic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Component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536" y="547314"/>
            <a:ext cx="479132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한컴 바겐세일 M" panose="02020603020101020101" pitchFamily="18" charset="-127"/>
                <a:ea typeface="한컴 바겐세일 M" panose="02020603020101020101" pitchFamily="18" charset="-127"/>
              </a:rPr>
              <a:t>Component</a:t>
            </a:r>
            <a:r>
              <a:rPr lang="ko-KR" altLang="en-US" kern="0" dirty="0">
                <a:solidFill>
                  <a:srgbClr val="000000"/>
                </a:solidFill>
                <a:latin typeface="한컴 바겐세일 M" panose="02020603020101020101" pitchFamily="18" charset="-127"/>
                <a:ea typeface="한컴 바겐세일 M" panose="02020603020101020101" pitchFamily="18" charset="-127"/>
              </a:rPr>
              <a:t>는 </a:t>
            </a:r>
            <a:r>
              <a:rPr lang="en-US" altLang="ko-KR" kern="0" dirty="0">
                <a:solidFill>
                  <a:srgbClr val="000000"/>
                </a:solidFill>
                <a:latin typeface="한컴 바겐세일 M" panose="02020603020101020101" pitchFamily="18" charset="-127"/>
                <a:ea typeface="한컴 바겐세일 M" panose="02020603020101020101" pitchFamily="18" charset="-127"/>
              </a:rPr>
              <a:t>'view'</a:t>
            </a:r>
            <a:r>
              <a:rPr lang="ko-KR" altLang="en-US" kern="0" dirty="0">
                <a:solidFill>
                  <a:srgbClr val="000000"/>
                </a:solidFill>
                <a:latin typeface="한컴 바겐세일 M" panose="02020603020101020101" pitchFamily="18" charset="-127"/>
                <a:ea typeface="한컴 바겐세일 M" panose="02020603020101020101" pitchFamily="18" charset="-127"/>
              </a:rPr>
              <a:t>라고 불리는 화면 중 일부분을 컨트롤하는 역할</a:t>
            </a:r>
            <a:endParaRPr lang="ko-KR" altLang="en-US" kern="0" spc="0" dirty="0">
              <a:solidFill>
                <a:srgbClr val="000000"/>
              </a:solidFill>
              <a:effectLst/>
              <a:latin typeface="한컴 바겐세일 M" panose="02020603020101020101" pitchFamily="18" charset="-127"/>
              <a:ea typeface="한컴 바겐세일 M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7" y="3085469"/>
            <a:ext cx="8870461" cy="29051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Component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683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264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10105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16" y="189855"/>
            <a:ext cx="2117047" cy="2027715"/>
          </a:xfrm>
          <a:prstGeom prst="rect">
            <a:avLst/>
          </a:prstGeom>
        </p:spPr>
      </p:pic>
      <p:sp>
        <p:nvSpPr>
          <p:cNvPr id="12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Template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2523" y="871936"/>
            <a:ext cx="582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08" y="2293581"/>
            <a:ext cx="6257192" cy="34580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Template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75" y="1013628"/>
            <a:ext cx="6403340" cy="6920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347547"/>
            <a:ext cx="3453549" cy="33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5636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09" y="1413786"/>
            <a:ext cx="8340375" cy="33187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6" y="555894"/>
            <a:ext cx="5134692" cy="695422"/>
          </a:xfrm>
          <a:prstGeom prst="rect">
            <a:avLst/>
          </a:prstGeom>
        </p:spPr>
      </p:pic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22" y="5153676"/>
            <a:ext cx="7354326" cy="2857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Template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127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5636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86" y="465992"/>
            <a:ext cx="8570546" cy="24109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69" y="2936037"/>
            <a:ext cx="8815991" cy="31834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Template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75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0222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869828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68" y="1335367"/>
            <a:ext cx="2459241" cy="26627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81" y="1337535"/>
            <a:ext cx="2825739" cy="27041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21" y="1419430"/>
            <a:ext cx="2968949" cy="2726620"/>
          </a:xfrm>
          <a:prstGeom prst="rect">
            <a:avLst/>
          </a:prstGeom>
        </p:spPr>
      </p:pic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Data Binding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98853" y="120484"/>
            <a:ext cx="85771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46E7A"/>
                </a:solidFill>
                <a:latin typeface="Roboto"/>
              </a:rPr>
              <a:t>Angular</a:t>
            </a:r>
            <a:r>
              <a:rPr lang="en-US" altLang="ko-KR" dirty="0">
                <a:solidFill>
                  <a:srgbClr val="546E7A"/>
                </a:solidFill>
                <a:latin typeface="Roboto"/>
              </a:rPr>
              <a:t> supports </a:t>
            </a:r>
            <a:r>
              <a:rPr lang="en-US" altLang="ko-KR" b="1" dirty="0">
                <a:solidFill>
                  <a:srgbClr val="546E7A"/>
                </a:solidFill>
                <a:latin typeface="Roboto"/>
              </a:rPr>
              <a:t>data binding</a:t>
            </a:r>
            <a:r>
              <a:rPr lang="en-US" altLang="ko-KR" dirty="0">
                <a:solidFill>
                  <a:srgbClr val="546E7A"/>
                </a:solidFill>
                <a:latin typeface="Roboto"/>
              </a:rPr>
              <a:t>, a mechanism for coordinating parts of a template with parts of a component.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17" y="4394767"/>
            <a:ext cx="8766551" cy="15028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4788" y="5487058"/>
            <a:ext cx="6041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7"/>
              </a:rPr>
              <a:t>[(</a:t>
            </a:r>
            <a:r>
              <a:rPr lang="en-US" altLang="ko-KR" sz="1200" dirty="0" err="1">
                <a:hlinkClick r:id="rId7"/>
              </a:rPr>
              <a:t>ngModel</a:t>
            </a:r>
            <a:r>
              <a:rPr lang="en-US" altLang="ko-KR" sz="1200" dirty="0">
                <a:hlinkClick r:id="rId7"/>
              </a:rPr>
              <a:t>)]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10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3" y="260222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5" y="55589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7" y="225742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20" y="796301"/>
            <a:ext cx="1869828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4" name="직사각형 9"/>
          <p:cNvSpPr/>
          <p:nvPr/>
        </p:nvSpPr>
        <p:spPr>
          <a:xfrm>
            <a:off x="5804453" y="6146360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6" y="6302125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Data Binding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032" y="2497831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45659" y="5863637"/>
            <a:ext cx="6522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3"/>
              </a:rPr>
              <a:t>http://meetup.toast.com/posts/98</a:t>
            </a:r>
            <a:r>
              <a:rPr lang="en-US" altLang="ko-KR" sz="1050" dirty="0"/>
              <a:t> </a:t>
            </a:r>
            <a:r>
              <a:rPr lang="ko-KR" altLang="en-US" sz="1050" dirty="0"/>
              <a:t>변경관리 시스템 참조</a:t>
            </a:r>
          </a:p>
        </p:txBody>
      </p:sp>
      <p:sp>
        <p:nvSpPr>
          <p:cNvPr id="19" name="TextBox 18">
            <a:hlinkClick r:id="rId4"/>
          </p:cNvPr>
          <p:cNvSpPr txBox="1"/>
          <p:nvPr/>
        </p:nvSpPr>
        <p:spPr>
          <a:xfrm>
            <a:off x="10500280" y="4953403"/>
            <a:ext cx="12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Observable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45" y="355236"/>
            <a:ext cx="7303638" cy="5352636"/>
          </a:xfrm>
          <a:prstGeom prst="rect">
            <a:avLst/>
          </a:prstGeom>
        </p:spPr>
      </p:pic>
      <p:sp>
        <p:nvSpPr>
          <p:cNvPr id="22" name="TextBox 21">
            <a:hlinkClick r:id="rId6"/>
          </p:cNvPr>
          <p:cNvSpPr txBox="1"/>
          <p:nvPr/>
        </p:nvSpPr>
        <p:spPr>
          <a:xfrm>
            <a:off x="10483534" y="3175084"/>
            <a:ext cx="928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Immutable</a:t>
            </a:r>
          </a:p>
        </p:txBody>
      </p:sp>
      <p:sp>
        <p:nvSpPr>
          <p:cNvPr id="23" name="TextBox 22">
            <a:hlinkClick r:id="rId7"/>
          </p:cNvPr>
          <p:cNvSpPr txBox="1"/>
          <p:nvPr/>
        </p:nvSpPr>
        <p:spPr>
          <a:xfrm>
            <a:off x="10463252" y="1235183"/>
            <a:ext cx="8108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Change Detector</a:t>
            </a:r>
          </a:p>
        </p:txBody>
      </p:sp>
    </p:spTree>
    <p:extLst>
      <p:ext uri="{BB962C8B-B14F-4D97-AF65-F5344CB8AC3E}">
        <p14:creationId xmlns:p14="http://schemas.microsoft.com/office/powerpoint/2010/main" val="1427205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8" y="796300"/>
            <a:ext cx="177431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3" y="14302"/>
            <a:ext cx="1647825" cy="1609725"/>
          </a:xfrm>
          <a:prstGeom prst="rect">
            <a:avLst/>
          </a:prstGeom>
        </p:spPr>
      </p:pic>
      <p:sp>
        <p:nvSpPr>
          <p:cNvPr id="11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Directives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Directives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42" y="653868"/>
            <a:ext cx="6344847" cy="7745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57" y="1799037"/>
            <a:ext cx="7846232" cy="19660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57" y="3940052"/>
            <a:ext cx="7916874" cy="21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7991" y="3770344"/>
            <a:ext cx="2081517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￮  </a:t>
            </a:r>
            <a:r>
              <a:rPr lang="en-US" altLang="ko-KR" sz="1400" b="1" dirty="0">
                <a:solidFill>
                  <a:schemeClr val="bg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Angular</a:t>
            </a:r>
            <a:r>
              <a:rPr lang="ko-KR" altLang="en-US" sz="1400" b="1" dirty="0">
                <a:solidFill>
                  <a:schemeClr val="bg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의 특징</a:t>
            </a:r>
            <a:endParaRPr lang="ko-KR" altLang="en-US" sz="1400" dirty="0">
              <a:solidFill>
                <a:schemeClr val="bg2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￮  </a:t>
            </a:r>
            <a:r>
              <a:rPr lang="en-US" altLang="ko-KR" sz="1400" dirty="0">
                <a:solidFill>
                  <a:schemeClr val="bg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Angular 2.0 </a:t>
            </a:r>
            <a:r>
              <a:rPr lang="ko-KR" altLang="en-US" sz="1400" dirty="0">
                <a:solidFill>
                  <a:schemeClr val="bg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발표</a:t>
            </a:r>
            <a:endParaRPr lang="en-US" altLang="ko-KR" sz="1400" dirty="0">
              <a:solidFill>
                <a:schemeClr val="bg2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4639" y="1107039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67481" y="280857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47445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</a:t>
            </a:r>
          </a:p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</a:t>
            </a:r>
            <a:endParaRPr lang="ko-KR" altLang="en-US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57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8" y="796300"/>
            <a:ext cx="188861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2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Service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90" y="453682"/>
            <a:ext cx="8782705" cy="1311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58" y="3184020"/>
            <a:ext cx="9183604" cy="28065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8799" y="1925287"/>
            <a:ext cx="821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</a:rPr>
              <a:t>￮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Data service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</a:rPr>
              <a:t>￮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Message bus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</a:rPr>
              <a:t>￮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Logging service 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</a:rPr>
              <a:t>￮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Application configuration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FangSong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>
                <a:solidFill>
                  <a:schemeClr val="bg1"/>
                </a:solidFill>
              </a:rPr>
              <a:t>  Service</a:t>
            </a:r>
          </a:p>
          <a:p>
            <a:pPr fontAlgn="base" latinLnBrk="0"/>
            <a:r>
              <a:rPr lang="en-US" altLang="ko-KR" sz="1100" b="1" i="1" dirty="0"/>
              <a:t> Dependency Injection</a:t>
            </a:r>
            <a:endParaRPr lang="en-US" altLang="ko-KR" sz="11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44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8" y="796300"/>
            <a:ext cx="174794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2" y="615304"/>
            <a:ext cx="2143655" cy="963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55" y="2126788"/>
            <a:ext cx="7231884" cy="3291338"/>
          </a:xfrm>
          <a:prstGeom prst="rect">
            <a:avLst/>
          </a:prstGeom>
        </p:spPr>
      </p:pic>
      <p:sp>
        <p:nvSpPr>
          <p:cNvPr id="12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Dependecy</a:t>
            </a:r>
            <a:r>
              <a:rPr lang="en-US" altLang="ko-KR" sz="2000" dirty="0">
                <a:solidFill>
                  <a:schemeClr val="bg1"/>
                </a:solidFill>
              </a:rPr>
              <a:t> Injection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fontAlgn="base" latinLnBrk="0">
              <a:buNone/>
            </a:pPr>
            <a:r>
              <a:rPr lang="ko-KR" altLang="en-US" sz="1100" b="1" dirty="0">
                <a:solidFill>
                  <a:schemeClr val="accent2"/>
                </a:solidFill>
              </a:rPr>
              <a:t>   세부 목차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pPr fontAlgn="base" latinLnBrk="0"/>
            <a:r>
              <a:rPr lang="en-US" altLang="ko-KR" sz="1100" b="1" dirty="0"/>
              <a:t> Modules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Component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Template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Metadata</a:t>
            </a:r>
          </a:p>
          <a:p>
            <a:pPr fontAlgn="base" latinLnBrk="0"/>
            <a:r>
              <a:rPr lang="en-US" altLang="ko-KR" sz="1100" b="1" dirty="0"/>
              <a:t> Data Binding</a:t>
            </a:r>
          </a:p>
          <a:p>
            <a:pPr fontAlgn="base" latinLnBrk="0"/>
            <a:r>
              <a:rPr lang="en-US" altLang="ko-KR" sz="1100" b="1" dirty="0"/>
              <a:t> Directives</a:t>
            </a:r>
            <a:endParaRPr lang="en-US" altLang="ko-KR" sz="1100" dirty="0"/>
          </a:p>
          <a:p>
            <a:pPr fontAlgn="base" latinLnBrk="0"/>
            <a:r>
              <a:rPr lang="en-US" altLang="ko-KR" sz="1100" b="1" dirty="0"/>
              <a:t>  Service</a:t>
            </a:r>
          </a:p>
          <a:p>
            <a:pPr fontAlgn="base" latinLnBrk="0"/>
            <a:r>
              <a:rPr lang="en-US" altLang="ko-KR" sz="1100" b="1" i="1" dirty="0">
                <a:solidFill>
                  <a:schemeClr val="bg1"/>
                </a:solidFill>
              </a:rPr>
              <a:t> Dependency Injection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60" y="916968"/>
            <a:ext cx="6533411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2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744639" y="1107039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67481" y="2808570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47445"/>
            <a:ext cx="3725026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1.0 vs Angular 2.0</a:t>
            </a:r>
            <a:endParaRPr lang="ko-KR" altLang="en-US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</a:rPr>
              <a:t> 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ko-KR" altLang="en-US" b="1" dirty="0">
              <a:latin typeface="inheri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861" y="114300"/>
            <a:ext cx="9436723" cy="15271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025" y="1847850"/>
            <a:ext cx="4144963" cy="34059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088" y="1847850"/>
            <a:ext cx="4218761" cy="33864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268" y="5401310"/>
            <a:ext cx="2743200" cy="11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7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</a:rPr>
              <a:t> </a:t>
            </a:r>
            <a:endParaRPr lang="ko-KR" altLang="en-US" sz="2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5" y="161925"/>
            <a:ext cx="8637588" cy="16247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131" y="3201670"/>
            <a:ext cx="9501349" cy="23940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87320" y="1784715"/>
            <a:ext cx="592376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>
                <a:solidFill>
                  <a:srgbClr val="D81B60"/>
                </a:solidFill>
              </a:rPr>
              <a:t>&lt;input</a:t>
            </a:r>
            <a:r>
              <a:rPr lang="ko-KR" altLang="en-US">
                <a:solidFill>
                  <a:srgbClr val="455A64"/>
                </a:solidFill>
              </a:rPr>
              <a:t> #</a:t>
            </a:r>
            <a:r>
              <a:rPr lang="ko-KR" altLang="en-US"/>
              <a:t>phone</a:t>
            </a:r>
            <a:r>
              <a:rPr lang="ko-KR" altLang="en-US">
                <a:solidFill>
                  <a:srgbClr val="455A64"/>
                </a:solidFill>
              </a:rPr>
              <a:t> </a:t>
            </a:r>
            <a:r>
              <a:rPr lang="ko-KR" altLang="en-US"/>
              <a:t>placeholder</a:t>
            </a:r>
            <a:r>
              <a:rPr lang="ko-KR" altLang="en-US">
                <a:solidFill>
                  <a:srgbClr val="455A64"/>
                </a:solidFill>
              </a:rPr>
              <a:t>=</a:t>
            </a:r>
            <a:r>
              <a:rPr lang="ko-KR" altLang="en-US"/>
              <a:t>"phone number"</a:t>
            </a:r>
            <a:r>
              <a:rPr lang="ko-KR" altLang="en-US">
                <a:solidFill>
                  <a:srgbClr val="D81B60"/>
                </a:solidFill>
              </a:rPr>
              <a:t>&gt;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87320" y="2310113"/>
            <a:ext cx="6081266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>
                <a:solidFill>
                  <a:srgbClr val="D81B60"/>
                </a:solidFill>
              </a:rPr>
              <a:t>&lt;button</a:t>
            </a:r>
            <a:r>
              <a:rPr lang="ko-KR" altLang="en-US">
                <a:solidFill>
                  <a:srgbClr val="455A64"/>
                </a:solidFill>
              </a:rPr>
              <a:t> (</a:t>
            </a:r>
            <a:r>
              <a:rPr lang="ko-KR" altLang="en-US"/>
              <a:t>click</a:t>
            </a:r>
            <a:r>
              <a:rPr lang="ko-KR" altLang="en-US">
                <a:solidFill>
                  <a:srgbClr val="455A64"/>
                </a:solidFill>
              </a:rPr>
              <a:t>)=</a:t>
            </a:r>
            <a:r>
              <a:rPr lang="ko-KR" altLang="en-US"/>
              <a:t>"callPhone(phone.value)"</a:t>
            </a:r>
            <a:r>
              <a:rPr lang="ko-KR" altLang="en-US">
                <a:solidFill>
                  <a:srgbClr val="D81B60"/>
                </a:solidFill>
              </a:rPr>
              <a:t>&gt;</a:t>
            </a:r>
            <a:r>
              <a:rPr lang="ko-KR" altLang="en-US">
                <a:solidFill>
                  <a:srgbClr val="455A64"/>
                </a:solidFill>
              </a:rPr>
              <a:t>Call</a:t>
            </a:r>
            <a:r>
              <a:rPr lang="ko-KR" altLang="en-US">
                <a:solidFill>
                  <a:srgbClr val="D81B60"/>
                </a:solidFill>
              </a:rPr>
              <a:t>&lt;/button&gt;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122039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맑은 고딕"/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</a:rPr>
              <a:t> </a:t>
            </a:r>
            <a:endParaRPr lang="ko-KR" altLang="en-US" sz="2000" dirty="0">
              <a:latin typeface="맑은 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36" y="2551430"/>
            <a:ext cx="4273550" cy="25700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88" y="2551113"/>
            <a:ext cx="4325937" cy="25364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436" y="333375"/>
            <a:ext cx="8492197" cy="1075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244428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</a:rPr>
              <a:t> 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41" y="290146"/>
            <a:ext cx="8121571" cy="17748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741" y="2981325"/>
            <a:ext cx="8677452" cy="18583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33246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맑은 고딕"/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</a:rPr>
              <a:t> </a:t>
            </a:r>
            <a:endParaRPr lang="ko-KR" altLang="en-US" sz="2000" dirty="0">
              <a:latin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233363"/>
            <a:ext cx="8947569" cy="14380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67780" y="2257425"/>
            <a:ext cx="4427267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Monaco"/>
              </a:rPr>
              <a:t>&lt;input ng-bind="technology.name"&gt;&lt;/input&gt;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67780" y="3019425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dirty="0">
                <a:latin typeface="Georgia"/>
              </a:rPr>
              <a:t>In Angular 2,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67150" y="3714750"/>
            <a:ext cx="523918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Monaco"/>
              </a:rPr>
              <a:t>&lt;input [value]="technology.name"&gt;&lt;/input&gt;</a:t>
            </a:r>
            <a:r>
              <a:rPr lang="ko-KR" altLang="en-US" dirty="0">
                <a:latin typeface="Monaco"/>
              </a:rPr>
              <a:t>​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2536905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</a:rPr>
              <a:t> </a:t>
            </a:r>
            <a:endParaRPr lang="ko-KR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096" y="2638425"/>
            <a:ext cx="6355294" cy="2676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27025"/>
            <a:ext cx="9704995" cy="10652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3556076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</a:rPr>
              <a:t>Angular1 vs Angular2</a:t>
            </a:r>
            <a:r>
              <a:rPr lang="ko-KR" altLang="en-US" sz="2000" dirty="0"/>
              <a:t> </a:t>
            </a:r>
            <a:endParaRPr lang="ko-KR" altLang="en-US" sz="20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53" y="323850"/>
            <a:ext cx="8944122" cy="688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046" y="1247775"/>
            <a:ext cx="8714115" cy="28650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113" y="3936305"/>
            <a:ext cx="8844535" cy="21787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81147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발표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</a:t>
            </a:r>
            <a:endParaRPr lang="ko-KR" altLang="en-US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44" y="679759"/>
            <a:ext cx="1935072" cy="2275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73" y="3421941"/>
            <a:ext cx="7870092" cy="19978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4274" y="1305502"/>
            <a:ext cx="441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itchFamily="18" charset="-127"/>
                <a:ea typeface="HY바다M" pitchFamily="18" charset="-127"/>
              </a:rPr>
              <a:t>￮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itchFamily="18" charset="-127"/>
                <a:ea typeface="HY바다M" pitchFamily="18" charset="-127"/>
              </a:rPr>
              <a:t>Misko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itchFamily="18" charset="-127"/>
                <a:ea typeface="HY바다M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itchFamily="18" charset="-127"/>
                <a:ea typeface="HY바다M" pitchFamily="18" charset="-127"/>
              </a:rPr>
              <a:t>Hevery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itchFamily="18" charset="-127"/>
                <a:ea typeface="HY바다M" pitchFamily="18" charset="-127"/>
              </a:rPr>
              <a:t> 개인 프로젝트로 시작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HY바다M" pitchFamily="18" charset="-127"/>
              <a:ea typeface="HY바다M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itchFamily="18" charset="-127"/>
                <a:ea typeface="HY바다M" pitchFamily="18" charset="-127"/>
              </a:rPr>
              <a:t>￮ 개발 초기엔 디자이너를 위한 도구</a:t>
            </a:r>
          </a:p>
        </p:txBody>
      </p:sp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08987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Angular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맑은 고딕"/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</a:rPr>
              <a:t> </a:t>
            </a:r>
            <a:endParaRPr lang="ko-KR" altLang="en-US" sz="2000" dirty="0">
              <a:latin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57" y="180975"/>
            <a:ext cx="9115557" cy="14652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62880" y="2125705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b="1" dirty="0">
                <a:latin typeface="Georgia"/>
              </a:rPr>
              <a:t>In Angular 1.x,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038475"/>
            <a:ext cx="4229100" cy="25161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69503" y="2125705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b="1">
                <a:latin typeface="Georgia"/>
              </a:rPr>
              <a:t>In Angular 2,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02" y="2743200"/>
            <a:ext cx="4532312" cy="2899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289" y="5810250"/>
            <a:ext cx="6604000" cy="2733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4188882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맑은 고딕"/>
              </a:rPr>
              <a:t>Angular1 vs Angular2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</a:rPr>
              <a:t> </a:t>
            </a:r>
            <a:endParaRPr lang="ko-KR" altLang="en-US" sz="2000" dirty="0">
              <a:latin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242" y="257175"/>
            <a:ext cx="9267825" cy="12236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575" y="2225675"/>
            <a:ext cx="5048689" cy="36703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561" y="2261026"/>
            <a:ext cx="4594679" cy="37607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67603" y="169545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b="1">
                <a:latin typeface="Georgia"/>
              </a:rPr>
              <a:t>In Angular 1.x,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409433" y="169545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b="1">
                <a:latin typeface="Georgia"/>
              </a:rPr>
              <a:t>In Angular 2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Angular1 vs Angular2</a:t>
            </a:r>
          </a:p>
        </p:txBody>
      </p:sp>
    </p:spTree>
    <p:extLst>
      <p:ext uri="{BB962C8B-B14F-4D97-AF65-F5344CB8AC3E}">
        <p14:creationId xmlns:p14="http://schemas.microsoft.com/office/powerpoint/2010/main" val="3770698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744639" y="114627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67481" y="2847807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1888410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7805" y="3770345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</a:rPr>
              <a:t>Services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11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278724"/>
      </p:ext>
    </p:extLst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09375" y="21308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The Hero Editor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pic>
        <p:nvPicPr>
          <p:cNvPr id="1026" name="Picture 2" descr="시스템 생성 대체 텍스트:&#10;app/app-module-ts &#10;import { Ngmodule } &#10;from &#10;import { Browsermodule } from &#10;import { Formsmodule } from &#10;import { AppComponent } from &#10;예뗜odule({ &#10;imports : [ &#10;u , &#10;declarations : [ &#10;AppComponent &#10;bootstrap: [ AppComponent 」 &#10;export C1d55 Appmodule { } &#10;'@angular?core &#10;•@angular/platform- bro,넣5巳「 • &#10;'@angular/forms &#10;• / component •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40" y="213081"/>
            <a:ext cx="5574185" cy="52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97" y="2245835"/>
            <a:ext cx="3168060" cy="1207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452" y="2080851"/>
            <a:ext cx="2647950" cy="1381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011" y="2183271"/>
            <a:ext cx="2733675" cy="1104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285" y="2387293"/>
            <a:ext cx="44291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12" y="114300"/>
            <a:ext cx="4865058" cy="5676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053" y="152400"/>
            <a:ext cx="3190875" cy="2105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156" y="914775"/>
            <a:ext cx="3149109" cy="9034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156" y="1163442"/>
            <a:ext cx="2483283" cy="9384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176" y="1137171"/>
            <a:ext cx="6048375" cy="21050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The Hero Editor</a:t>
            </a:r>
          </a:p>
        </p:txBody>
      </p:sp>
    </p:spTree>
    <p:extLst>
      <p:ext uri="{BB962C8B-B14F-4D97-AF65-F5344CB8AC3E}">
        <p14:creationId xmlns:p14="http://schemas.microsoft.com/office/powerpoint/2010/main" val="36648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The Hero Editor</a:t>
            </a:r>
          </a:p>
        </p:txBody>
      </p:sp>
      <p:pic>
        <p:nvPicPr>
          <p:cNvPr id="7" name="그림 6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19075"/>
            <a:ext cx="2847258" cy="30943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479" y="219075"/>
            <a:ext cx="5565760" cy="612475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just"/>
            <a:r>
              <a:rPr lang="ko-KR" altLang="en-US" sz="1400" dirty="0">
                <a:latin typeface="맑은 고딕"/>
                <a:ea typeface="맑은 고딕"/>
                <a:cs typeface="Segoe UI"/>
              </a:rPr>
              <a:t>1. </a:t>
            </a:r>
            <a:r>
              <a:rPr lang="ko-KR" altLang="en-US" sz="1400" dirty="0" err="1">
                <a:latin typeface="맑은 고딕"/>
                <a:ea typeface="맑은 고딕"/>
                <a:cs typeface="Segoe UI"/>
              </a:rPr>
              <a:t>단방향</a:t>
            </a:r>
            <a:r>
              <a:rPr lang="ko-KR" altLang="en-US" sz="1400" dirty="0">
                <a:latin typeface="맑은 고딕"/>
                <a:ea typeface="맑은 고딕"/>
                <a:cs typeface="Segoe UI"/>
              </a:rPr>
              <a:t> 바인딩    :  {{ value }} </a:t>
            </a: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  <a:cs typeface="Segoe UI"/>
            </a:endParaRPr>
          </a:p>
          <a:p>
            <a:pPr algn="just"/>
            <a:endParaRPr lang="ko-KR" altLang="en-US" sz="1400" dirty="0">
              <a:latin typeface="Segoe UI"/>
              <a:ea typeface="맑은 고딕"/>
              <a:cs typeface="Segoe UI"/>
            </a:endParaRPr>
          </a:p>
          <a:p>
            <a:r>
              <a:rPr lang="ko-KR" altLang="en-US" sz="1400" dirty="0">
                <a:cs typeface="Segoe UI"/>
              </a:rPr>
              <a:t> &lt;h1&gt;{{title}}&lt;/h1&gt;  </a:t>
            </a:r>
            <a:endParaRPr lang="ko-KR" altLang="en-US" sz="1400" dirty="0">
              <a:latin typeface="Segoe UI"/>
              <a:cs typeface="Segoe UI"/>
            </a:endParaRPr>
          </a:p>
          <a:p>
            <a:endParaRPr lang="ko-KR" altLang="en-US" sz="1400" dirty="0">
              <a:latin typeface="Segoe UI"/>
              <a:cs typeface="Segoe UI"/>
            </a:endParaRPr>
          </a:p>
          <a:p>
            <a:r>
              <a:rPr lang="ko-KR" altLang="en-US" sz="1400" dirty="0">
                <a:cs typeface="Segoe UI"/>
              </a:rPr>
              <a:t>2. 속성 바인딩  :  [property] </a:t>
            </a:r>
          </a:p>
          <a:p>
            <a:endParaRPr lang="ko-KR" altLang="en-US" sz="1400" dirty="0">
              <a:latin typeface="Segoe UI"/>
              <a:cs typeface="Segoe UI"/>
            </a:endParaRPr>
          </a:p>
          <a:p>
            <a:r>
              <a:rPr lang="ko-KR" altLang="en-US" sz="1400" dirty="0">
                <a:cs typeface="Segoe UI"/>
              </a:rPr>
              <a:t>Dom property  :    &lt;input [value] = "text"&gt;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r>
              <a:rPr lang="ko-KR" altLang="en-US" sz="1400" dirty="0">
                <a:cs typeface="Segoe UI"/>
              </a:rPr>
              <a:t>Html attribute  :    &lt;input [attr.value] = "text&gt; 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r>
              <a:rPr lang="ko-KR" altLang="en-US" sz="1400" dirty="0">
                <a:cs typeface="Segoe UI"/>
              </a:rPr>
              <a:t>Component property :  &lt;my-hero [hero] &gt;&lt;/my-hero&gt;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r>
              <a:rPr lang="ko-KR" altLang="en-US" sz="1400" dirty="0">
                <a:cs typeface="Segoe UI"/>
              </a:rPr>
              <a:t>Class binding : &lt;input [class.newClassName]=" selected == name"] &gt;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r>
              <a:rPr lang="ko-KR" altLang="en-US" sz="1400" dirty="0">
                <a:cs typeface="Segoe UI"/>
              </a:rPr>
              <a:t>Style binding :  &lt;input [style.background-color]="red"] &gt;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endParaRPr lang="ko-KR" altLang="en-US" sz="1400" dirty="0">
              <a:latin typeface="Segoe UI"/>
              <a:cs typeface="Segoe UI"/>
            </a:endParaRPr>
          </a:p>
          <a:p>
            <a:endParaRPr lang="ko-KR" altLang="en-US" sz="1400" dirty="0">
              <a:latin typeface="Segoe UI"/>
              <a:cs typeface="Segoe UI"/>
            </a:endParaRPr>
          </a:p>
          <a:p>
            <a:r>
              <a:rPr lang="ko-KR" altLang="en-US" sz="1400" dirty="0">
                <a:cs typeface="Segoe UI"/>
              </a:rPr>
              <a:t>3. 이벤트 반인딩 :   ( event )  = "handler" </a:t>
            </a:r>
          </a:p>
          <a:p>
            <a:r>
              <a:rPr lang="ko-KR" altLang="en-US" sz="1400" dirty="0">
                <a:cs typeface="Segoe UI"/>
              </a:rPr>
              <a:t>           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r>
              <a:rPr lang="ko-KR" altLang="en-US" sz="1400" dirty="0">
                <a:cs typeface="Segoe UI"/>
              </a:rPr>
              <a:t>          &lt;li (click)="clickEvent($event)&gt;</a:t>
            </a:r>
            <a:r>
              <a:rPr lang="ko-KR" altLang="en-US" sz="1400" dirty="0">
                <a:latin typeface="Segoe UI"/>
                <a:cs typeface="Segoe UI"/>
              </a:rPr>
              <a:t> </a:t>
            </a:r>
          </a:p>
          <a:p>
            <a:endParaRPr lang="ko-KR" altLang="en-US" sz="1400" dirty="0">
              <a:latin typeface="Segoe UI"/>
              <a:cs typeface="Segoe UI"/>
            </a:endParaRPr>
          </a:p>
          <a:p>
            <a:r>
              <a:rPr lang="ko-KR" altLang="en-US" sz="1400" dirty="0">
                <a:cs typeface="Segoe UI"/>
              </a:rPr>
              <a:t>이벤트는 dom event 와 custom event 2 종류</a:t>
            </a:r>
          </a:p>
          <a:p>
            <a:endParaRPr lang="ko-KR" altLang="en-US" sz="1400" dirty="0">
              <a:cs typeface="Segoe UI"/>
            </a:endParaRPr>
          </a:p>
          <a:p>
            <a:endParaRPr lang="en-US" altLang="ko-KR" sz="1400" dirty="0">
              <a:latin typeface="Malgun Gothic"/>
              <a:cs typeface="Segoe UI"/>
            </a:endParaRPr>
          </a:p>
          <a:p>
            <a:r>
              <a:rPr lang="en-US" altLang="ko-KR" sz="1400" dirty="0">
                <a:latin typeface="Malgun Gothic"/>
                <a:ea typeface="Malgun Gothic"/>
                <a:cs typeface="Segoe UI"/>
              </a:rPr>
              <a:t>4. </a:t>
            </a:r>
            <a:r>
              <a:rPr lang="en-US" altLang="ko-KR" sz="1400" dirty="0" err="1">
                <a:ea typeface="Malgun Gothic"/>
                <a:cs typeface="Segoe UI"/>
              </a:rPr>
              <a:t>양방향</a:t>
            </a:r>
            <a:r>
              <a:rPr lang="en-US" altLang="ko-KR" sz="1400" dirty="0">
                <a:ea typeface="Malgun Gothic"/>
                <a:cs typeface="Segoe UI"/>
              </a:rPr>
              <a:t> </a:t>
            </a:r>
            <a:r>
              <a:rPr lang="ko-KR" altLang="en-US" sz="1400" dirty="0">
                <a:ea typeface="Malgun Gothic"/>
                <a:cs typeface="Segoe UI"/>
              </a:rPr>
              <a:t>바인딩 </a:t>
            </a:r>
            <a:r>
              <a:rPr lang="en-US" altLang="ko-KR" sz="1400" dirty="0">
                <a:ea typeface="Malgun Gothic"/>
                <a:cs typeface="Segoe UI"/>
              </a:rPr>
              <a:t>: [(</a:t>
            </a:r>
            <a:r>
              <a:rPr lang="en-US" altLang="ko-KR" sz="1400" dirty="0" err="1">
                <a:ea typeface="Malgun Gothic"/>
                <a:cs typeface="Segoe UI"/>
              </a:rPr>
              <a:t>ngModel</a:t>
            </a:r>
            <a:r>
              <a:rPr lang="en-US" altLang="ko-KR" sz="1400" dirty="0">
                <a:ea typeface="Malgun Gothic"/>
                <a:cs typeface="Segoe UI"/>
              </a:rPr>
              <a:t> )]</a:t>
            </a:r>
            <a:r>
              <a:rPr lang="ko-KR" altLang="en-US" sz="1400" dirty="0">
                <a:ea typeface="Malgun Gothic"/>
                <a:cs typeface="Segoe UI"/>
              </a:rPr>
              <a:t> </a:t>
            </a:r>
          </a:p>
          <a:p>
            <a:endParaRPr lang="ko-KR" altLang="en-US" sz="1400" dirty="0">
              <a:latin typeface="맑은 고딕"/>
              <a:ea typeface="Malgun Gothic"/>
              <a:cs typeface="Segoe UI"/>
            </a:endParaRPr>
          </a:p>
          <a:p>
            <a:pPr algn="just"/>
            <a:r>
              <a:rPr lang="ko-KR" altLang="en-US" sz="1400" dirty="0">
                <a:latin typeface="맑은 고딕"/>
                <a:ea typeface="Malgun Gothic"/>
                <a:cs typeface="Segoe UI"/>
              </a:rPr>
              <a:t>  &lt;input [(ngModel)]="hero.name" placeholder="name</a:t>
            </a:r>
            <a:r>
              <a:rPr lang="ko-KR" altLang="en-US" sz="1400" dirty="0" smtClean="0">
                <a:latin typeface="맑은 고딕"/>
                <a:ea typeface="Malgun Gothic"/>
                <a:cs typeface="Segoe UI"/>
              </a:rPr>
              <a:t>"&gt; </a:t>
            </a:r>
            <a:endParaRPr lang="ko-KR" altLang="en-US" sz="1400" dirty="0" smtClean="0">
              <a:latin typeface="Malgun Gothic"/>
              <a:cs typeface="Segoe UI"/>
            </a:endParaRPr>
          </a:p>
          <a:p>
            <a:pPr algn="just"/>
            <a:endParaRPr lang="ko-KR" altLang="en-US" sz="1400" dirty="0">
              <a:latin typeface="맑은 고딕"/>
              <a:cs typeface="Segoe UI"/>
            </a:endParaRPr>
          </a:p>
          <a:p>
            <a:pPr algn="just"/>
            <a:r>
              <a:rPr lang="en-US" altLang="ko-KR" sz="1400" dirty="0">
                <a:latin typeface="Malgun Gothic"/>
                <a:cs typeface="Segoe UI"/>
              </a:rPr>
              <a:t>    &lt;input [value]="hero.name" placeholder="name"</a:t>
            </a:r>
            <a:r>
              <a:rPr lang="ko-KR" altLang="en-US" sz="1400" dirty="0">
                <a:latin typeface="맑은 고딕"/>
                <a:ea typeface="Malgun Gothic"/>
                <a:cs typeface="Segoe UI"/>
              </a:rPr>
              <a:t> </a:t>
            </a:r>
          </a:p>
          <a:p>
            <a:pPr algn="just"/>
            <a:r>
              <a:rPr lang="en-US" altLang="ko-KR" sz="1400" dirty="0">
                <a:latin typeface="Malgun Gothic"/>
                <a:cs typeface="Segoe UI"/>
              </a:rPr>
              <a:t>              (input)="hero.name=$</a:t>
            </a:r>
            <a:r>
              <a:rPr lang="en-US" altLang="ko-KR" sz="1400" dirty="0" err="1">
                <a:latin typeface="Malgun Gothic"/>
                <a:cs typeface="Segoe UI"/>
              </a:rPr>
              <a:t>event.target.value</a:t>
            </a:r>
            <a:r>
              <a:rPr lang="en-US" altLang="ko-KR" sz="1400" dirty="0">
                <a:latin typeface="Malgun Gothic"/>
                <a:cs typeface="Segoe UI"/>
              </a:rPr>
              <a:t>"&gt;</a:t>
            </a:r>
            <a:r>
              <a:rPr lang="ko-KR" altLang="en-US" sz="1400" dirty="0">
                <a:latin typeface="맑은 고딕"/>
                <a:ea typeface="Malgun Gothic"/>
                <a:cs typeface="Segoe UI"/>
              </a:rPr>
              <a:t>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86741" y="5534025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ko-KR" altLang="en-US" dirty="0">
                <a:latin typeface="Malgun Gothic"/>
                <a:ea typeface="맑은 고딕"/>
              </a:rPr>
              <a:t>NgModel</a:t>
            </a:r>
            <a:r>
              <a:rPr lang="ko-KR" altLang="en-US" dirty="0">
                <a:ea typeface="맑은 고딕"/>
              </a:rPr>
              <a:t>은 지</a:t>
            </a:r>
            <a:r>
              <a:rPr lang="ko-KR" altLang="en-US" dirty="0"/>
              <a:t>시자</a:t>
            </a:r>
          </a:p>
        </p:txBody>
      </p:sp>
    </p:spTree>
    <p:extLst>
      <p:ext uri="{BB962C8B-B14F-4D97-AF65-F5344CB8AC3E}">
        <p14:creationId xmlns:p14="http://schemas.microsoft.com/office/powerpoint/2010/main" val="817652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715" y="1733550"/>
            <a:ext cx="4561367" cy="42083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358" y="1781175"/>
            <a:ext cx="5230732" cy="619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330" y="2486025"/>
            <a:ext cx="5370264" cy="666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Data Binding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186" y="178278"/>
            <a:ext cx="8545241" cy="5589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163" y="736600"/>
            <a:ext cx="8816558" cy="6387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3301" y="4295511"/>
            <a:ext cx="5313187" cy="12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67725" y="6302124"/>
            <a:ext cx="43242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Attribute Directive</a:t>
            </a:r>
            <a:endParaRPr lang="ko-KR" altLang="en-US" sz="2000" dirty="0">
              <a:solidFill>
                <a:srgbClr val="FFFFFF"/>
              </a:solidFill>
              <a:latin typeface="맑은 고딕"/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930" y="364781"/>
            <a:ext cx="2743200" cy="3855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758" y="310878"/>
            <a:ext cx="1895475" cy="4953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930" y="1285875"/>
            <a:ext cx="5110714" cy="23250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930" y="3981450"/>
            <a:ext cx="8622893" cy="7842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688" y="5010150"/>
            <a:ext cx="9317991" cy="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67725" y="6302124"/>
            <a:ext cx="43242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Attribute Directive</a:t>
            </a:r>
            <a:endParaRPr lang="ko-KR" altLang="en-US" sz="2000" dirty="0">
              <a:solidFill>
                <a:srgbClr val="FFFFFF"/>
              </a:solidFill>
              <a:latin typeface="맑은 고딕"/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13" y="66675"/>
            <a:ext cx="7516812" cy="46133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926" y="163868"/>
            <a:ext cx="194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29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67725" y="6302124"/>
            <a:ext cx="43242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Attribute Directive</a:t>
            </a:r>
            <a:endParaRPr lang="ko-KR" altLang="en-US" sz="2000" dirty="0">
              <a:solidFill>
                <a:srgbClr val="FFFFFF"/>
              </a:solidFill>
              <a:latin typeface="맑은 고딕"/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38" y="284163"/>
            <a:ext cx="4076700" cy="43318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213" y="200025"/>
            <a:ext cx="5586277" cy="993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213" y="1371600"/>
            <a:ext cx="5457961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</a:t>
            </a:r>
            <a:r>
              <a:rPr lang="ko-KR" altLang="en-US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특징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발표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</a:t>
            </a:r>
            <a:endParaRPr lang="ko-KR" altLang="en-US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65" y="533400"/>
            <a:ext cx="8083803" cy="505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Angular </a:t>
            </a:r>
            <a:r>
              <a:rPr lang="ko-KR" altLang="en-US" sz="2000" dirty="0">
                <a:solidFill>
                  <a:schemeClr val="bg1"/>
                </a:solidFill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103873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Master/Detail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45" y="113800"/>
            <a:ext cx="5001367" cy="56182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776" y="0"/>
            <a:ext cx="2495550" cy="4953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854" y="463879"/>
            <a:ext cx="3245615" cy="7790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915" y="540717"/>
            <a:ext cx="3886200" cy="7740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451" y="437250"/>
            <a:ext cx="2600325" cy="8150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632" y="392142"/>
            <a:ext cx="5036024" cy="2523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11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27768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Multiple Components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13" y="290145"/>
            <a:ext cx="3539839" cy="30372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12" y="189789"/>
            <a:ext cx="4780159" cy="5255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296" y="170419"/>
            <a:ext cx="4583389" cy="52944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500" y="1288838"/>
            <a:ext cx="4953000" cy="7755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495" y="1124428"/>
            <a:ext cx="3217937" cy="12991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>
                <a:solidFill>
                  <a:schemeClr val="bg1"/>
                </a:solidFill>
              </a:rPr>
              <a:t>Multiple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Services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11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116801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Services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</a:rPr>
              <a:t>Services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77" y="464016"/>
            <a:ext cx="7880532" cy="52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1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Services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</a:rPr>
              <a:t>Services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0" y="1300480"/>
            <a:ext cx="7795758" cy="46640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03" y="263802"/>
            <a:ext cx="566851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1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Services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</a:rPr>
              <a:t>Services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709" y="637887"/>
            <a:ext cx="7444874" cy="47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03658" y="290146"/>
            <a:ext cx="6682180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Services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13" y="204324"/>
            <a:ext cx="4973542" cy="5295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454" y="191585"/>
            <a:ext cx="5789746" cy="55814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748" y="894081"/>
            <a:ext cx="2771775" cy="551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756" y="829200"/>
            <a:ext cx="4330338" cy="10495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966" y="736174"/>
            <a:ext cx="6038850" cy="1298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Multiple     Components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1"/>
                </a:solidFill>
              </a:rPr>
              <a:t>Services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/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135833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68" y="281051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Routing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564" y="-39468"/>
            <a:ext cx="7343775" cy="13600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2564" y="16551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>
                <a:solidFill>
                  <a:srgbClr val="3366FF"/>
                </a:solidFill>
              </a:rPr>
              <a:t>Routing</a:t>
            </a:r>
            <a:r>
              <a:rPr lang="en-US" altLang="ko-KR" dirty="0">
                <a:solidFill>
                  <a:srgbClr val="3366FF"/>
                </a:solidFill>
              </a:rPr>
              <a:t> is another name for </a:t>
            </a:r>
            <a:r>
              <a:rPr lang="en-US" altLang="ko-KR" i="1" dirty="0">
                <a:solidFill>
                  <a:srgbClr val="3366FF"/>
                </a:solidFill>
              </a:rPr>
              <a:t>navigation</a:t>
            </a:r>
            <a:r>
              <a:rPr lang="en-US" altLang="ko-KR" dirty="0">
                <a:solidFill>
                  <a:srgbClr val="3366FF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3366FF"/>
                </a:solidFill>
              </a:rPr>
              <a:t> The </a:t>
            </a:r>
            <a:r>
              <a:rPr lang="en-US" altLang="ko-KR" i="1" dirty="0">
                <a:solidFill>
                  <a:srgbClr val="3366FF"/>
                </a:solidFill>
              </a:rPr>
              <a:t>router</a:t>
            </a:r>
            <a:r>
              <a:rPr lang="en-US" altLang="ko-KR" dirty="0">
                <a:solidFill>
                  <a:srgbClr val="3366FF"/>
                </a:solidFill>
              </a:rPr>
              <a:t> is the mechanism for navigating</a:t>
            </a:r>
          </a:p>
          <a:p>
            <a:r>
              <a:rPr lang="en-US" altLang="ko-KR" dirty="0">
                <a:solidFill>
                  <a:srgbClr val="3366FF"/>
                </a:solidFill>
              </a:rPr>
              <a:t> from view to view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223247" y="3680549"/>
            <a:ext cx="428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814" y="1187835"/>
            <a:ext cx="5353050" cy="43148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928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</a:t>
            </a:r>
            <a:r>
              <a:rPr lang="en-US" altLang="ko-KR" sz="1100" b="1" dirty="0"/>
              <a:t>Multiple   Components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Services 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FFFFF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21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0222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Routing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23247" y="3680549"/>
            <a:ext cx="428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12" name="그림 11" descr="K-0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163" y="155575"/>
            <a:ext cx="9822485" cy="50422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4928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</a:t>
            </a:r>
            <a:r>
              <a:rPr lang="en-US" altLang="ko-KR" sz="1100" b="1" dirty="0"/>
              <a:t>Multiple   Components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Services 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FFFFF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84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0222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Routing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23247" y="3680549"/>
            <a:ext cx="428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928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</a:t>
            </a:r>
            <a:r>
              <a:rPr lang="en-US" altLang="ko-KR" sz="1100" b="1" dirty="0"/>
              <a:t>Multiple   Components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Services 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FFFFF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762" y="48985"/>
            <a:ext cx="984023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2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0222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Routing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23247" y="3680549"/>
            <a:ext cx="428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171450"/>
            <a:ext cx="9716680" cy="1724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2171700"/>
            <a:ext cx="9703935" cy="1541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813" y="3838575"/>
            <a:ext cx="9434421" cy="20859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4928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</a:t>
            </a:r>
            <a:r>
              <a:rPr lang="en-US" altLang="ko-KR" sz="1100" b="1" dirty="0"/>
              <a:t>Multiple   Components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Services 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FFFFF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62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 </a:t>
            </a:r>
            <a:r>
              <a:rPr lang="ko-KR" altLang="en-US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발표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</a:t>
            </a:r>
            <a:endParaRPr lang="ko-KR" altLang="en-US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85" y="555894"/>
            <a:ext cx="8002953" cy="483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Angular 2.0 </a:t>
            </a:r>
            <a:r>
              <a:rPr lang="ko-KR" altLang="en-US" sz="2000" dirty="0">
                <a:solidFill>
                  <a:schemeClr val="bg1"/>
                </a:solidFill>
              </a:rPr>
              <a:t>발표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1662" y="5629521"/>
            <a:ext cx="500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4"/>
              </a:rPr>
              <a:t>What-is-the-difference-between-AngularJs-and-Angular-2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1721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2602222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Routing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031" y="249783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23247" y="3680549"/>
            <a:ext cx="428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튜토리얼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188913"/>
            <a:ext cx="4551453" cy="5013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50" y="188913"/>
            <a:ext cx="2788739" cy="24320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749" y="3430225"/>
            <a:ext cx="5185987" cy="19132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0600" y="173778"/>
            <a:ext cx="2233612" cy="26261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4928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b="1" dirty="0"/>
              <a:t>The Hero Editor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b="1" dirty="0"/>
              <a:t>Master/Detail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   </a:t>
            </a:r>
            <a:r>
              <a:rPr lang="en-US" altLang="ko-KR" sz="1100" b="1" dirty="0"/>
              <a:t>Multiple   Components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7F7F7F"/>
                </a:solidFill>
              </a:rPr>
              <a:t>Services 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rgbClr val="FFFFFF"/>
                </a:solidFill>
              </a:rPr>
              <a:t>Routing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91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744639" y="114627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67481" y="2847807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37804" y="1386682"/>
            <a:ext cx="2970167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06</a:t>
            </a:r>
          </a:p>
          <a:p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추천  학습사이트</a:t>
            </a:r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7991" y="3809581"/>
            <a:ext cx="2269086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공식 홈페이지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개발자 </a:t>
            </a:r>
            <a:r>
              <a:rPr lang="ko-KR" altLang="en-US" sz="14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키노트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기타 사이트</a:t>
            </a:r>
            <a:endParaRPr lang="en-US" altLang="ko-KR" sz="1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79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06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추천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사이트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09375" y="213081"/>
            <a:ext cx="2049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</a:t>
            </a:r>
            <a:r>
              <a:rPr lang="ko-KR" altLang="en-US" dirty="0">
                <a:hlinkClick r:id="rId3"/>
              </a:rPr>
              <a:t>angular.io</a:t>
            </a:r>
            <a:r>
              <a:rPr lang="ko-KR" altLang="en-US" dirty="0"/>
              <a:t>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90" y="712951"/>
            <a:ext cx="7999012" cy="28658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00" y="3798476"/>
            <a:ext cx="3709177" cy="17791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152" y="3798476"/>
            <a:ext cx="3780950" cy="1779141"/>
          </a:xfrm>
          <a:prstGeom prst="rect">
            <a:avLst/>
          </a:prstGeom>
        </p:spPr>
      </p:pic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angular.io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angular.io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keynote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기타 사이트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073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09375" y="213081"/>
            <a:ext cx="1027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Keynote</a:t>
            </a:r>
            <a:endParaRPr lang="ko-KR" altLang="en-US" dirty="0"/>
          </a:p>
        </p:txBody>
      </p:sp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744632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ng</a:t>
            </a:r>
            <a:r>
              <a:rPr lang="en-US" sz="2000" dirty="0">
                <a:solidFill>
                  <a:schemeClr val="bg1"/>
                </a:solidFill>
              </a:rPr>
              <a:t>-conf 2015 Keynote 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그림 13" descr="개발자 강의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226" y="872288"/>
            <a:ext cx="8253176" cy="46562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angular.io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keynote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기타 사이트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06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추천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사이트</a:t>
            </a:r>
          </a:p>
        </p:txBody>
      </p:sp>
    </p:spTree>
    <p:extLst>
      <p:ext uri="{BB962C8B-B14F-4D97-AF65-F5344CB8AC3E}">
        <p14:creationId xmlns:p14="http://schemas.microsoft.com/office/powerpoint/2010/main" val="3077073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1091" y="283654"/>
            <a:ext cx="756431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Angular 2.0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은 최근에 정식 버전이 출시가 된 관계로 아직은 국내에선 많은 정보가 있지 않으며 주로 해외 공식 사이트에서의 정보를 번역한 내용이 대부분을 이루고 있습니다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1. </a:t>
            </a:r>
            <a:r>
              <a:rPr lang="en-US" altLang="ko-KR" sz="12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3"/>
              </a:rPr>
              <a:t>https://angular.io/docs/ts/latest/quickstart.html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r>
              <a:rPr lang="ko-KR" altLang="en-US" sz="12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앵귤러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2.0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튜토리얼인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quickstart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학습할 수 있는 공식 사이트 입니다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 </a:t>
            </a:r>
          </a:p>
          <a:p>
            <a:pPr algn="just" fontAlgn="base">
              <a:lnSpc>
                <a:spcPct val="160000"/>
              </a:lnSpc>
              <a:buFontTx/>
              <a:buChar char="-"/>
            </a:pPr>
            <a:endParaRPr lang="ko-KR" altLang="en-US" sz="1200" kern="0" dirty="0">
              <a:solidFill>
                <a:srgbClr val="000000"/>
              </a:solidFill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2. </a:t>
            </a:r>
            <a:r>
              <a:rPr lang="en-US" altLang="ko-KR" sz="12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4"/>
              </a:rPr>
              <a:t>http://courseware.codeschool.com.s3.amazonaws.com/accelerating-through-angular-2/slides/CodeSchool-AcceleratingThroughAngular2.pdf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앵귤러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2.0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학습 내용이 담긴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PDF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뷰어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홈페이지 입니다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3.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http://courseware.codeschool.com.s3.amazonaws.com/accelerating-through-angular-2/slides/CodeSchool-AcceleratingThroughAngular2.pdf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Angular 2.0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에 대한 각종 정보를 볼 수 있는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Slide Share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홈페이지 입니다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  <a:buFontTx/>
              <a:buChar char="-"/>
            </a:pP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4. http://cusonar.tistory.com/6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Angular 2.0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기초적인 시작을 제공해주는 개인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블로그</a:t>
            </a:r>
            <a:endParaRPr lang="en-US" altLang="ko-KR" sz="12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r>
              <a:rPr lang="en-US" altLang="ko-KR" sz="12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5. 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604000101010101" pitchFamily="18" charset="-127"/>
                <a:hlinkClick r:id="rId5"/>
              </a:rPr>
              <a:t>https://www.youtube.com/watch?v=_Yn36ew7u1k</a:t>
            </a:r>
            <a:endParaRPr lang="en-US" altLang="ko-KR" sz="12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r>
              <a:rPr lang="en-US" sz="1200" dirty="0" err="1">
                <a:hlinkClick r:id="rId6"/>
              </a:rPr>
              <a:t>VisualAcademy</a:t>
            </a:r>
            <a:r>
              <a:rPr lang="en-US" sz="1200" dirty="0"/>
              <a:t> </a:t>
            </a:r>
            <a:r>
              <a:rPr lang="ko-KR" altLang="en-US" sz="1200" dirty="0" err="1"/>
              <a:t>유튜브</a:t>
            </a:r>
            <a:r>
              <a:rPr lang="ko-KR" altLang="en-US" sz="1200" dirty="0"/>
              <a:t> 채널 동영상</a:t>
            </a: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기타 사이트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angular.io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keynote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ko-KR" altLang="en-US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기타 사이트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06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추천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사이트</a:t>
            </a:r>
          </a:p>
        </p:txBody>
      </p:sp>
    </p:spTree>
    <p:extLst>
      <p:ext uri="{BB962C8B-B14F-4D97-AF65-F5344CB8AC3E}">
        <p14:creationId xmlns:p14="http://schemas.microsoft.com/office/powerpoint/2010/main" val="2419707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744639" y="114627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67481" y="2847807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07</a:t>
            </a:r>
          </a:p>
          <a:p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99462"/>
      </p:ext>
    </p:extLst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742" y="3327436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06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03658" y="290146"/>
            <a:ext cx="6682180" cy="65925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3"/>
              </a:rPr>
              <a:t>https://angular.io/docs/ts/latest/guide/architecture.html</a:t>
            </a:r>
          </a:p>
          <a:p>
            <a:pPr algn="just" fontAlgn="base">
              <a:lnSpc>
                <a:spcPct val="160000"/>
              </a:lnSpc>
              <a:buFontTx/>
              <a:buChar char="-"/>
            </a:pPr>
            <a:r>
              <a:rPr lang="en-US" altLang="ko-KR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3"/>
              </a:rPr>
              <a:t>Angular 2.0 </a:t>
            </a:r>
            <a:r>
              <a:rPr lang="ko-KR" altLang="en-US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3"/>
              </a:rPr>
              <a:t>공식 사이트</a:t>
            </a:r>
            <a:endParaRPr lang="en-US" altLang="ko-KR" sz="1100" u="sng" kern="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함초롬바탕" panose="02030604000101010101" pitchFamily="18" charset="-127"/>
              <a:hlinkClick r:id="rId3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3"/>
              </a:rPr>
              <a:t>https://www.slideshare.net/netil/angularjs-43578411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</a:t>
            </a:r>
            <a:r>
              <a:rPr lang="ko-KR" altLang="en-US" sz="11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사이드쉐어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  <a:hlinkClick r:id="rId4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  <a:hlinkClick r:id="rId4"/>
              </a:rPr>
              <a:t>[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  <a:hlinkClick r:id="rId4"/>
              </a:rPr>
              <a:t>시각화를 배우고 정리합니다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  <a:hlinkClick r:id="rId4"/>
              </a:rPr>
              <a:t>]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‘</a:t>
            </a:r>
            <a:r>
              <a:rPr lang="ko-KR" altLang="en-US" sz="11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비주얼라이즈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’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개인 </a:t>
            </a:r>
            <a:r>
              <a:rPr lang="ko-KR" altLang="en-US" sz="11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블로그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Angular 2.0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구조 참고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  <a:hlinkClick r:id="rId5"/>
              </a:rPr>
              <a:t> [Kim's :D]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-  Kim’s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개인 </a:t>
            </a:r>
            <a:r>
              <a:rPr lang="ko-KR" altLang="en-US" sz="1100" kern="0" dirty="0" err="1">
                <a:solidFill>
                  <a:srgbClr val="000000"/>
                </a:solidFill>
                <a:ea typeface="함초롬바탕" panose="02030604000101010101" pitchFamily="18" charset="-127"/>
              </a:rPr>
              <a:t>블로그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-  Angular 2.0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구조 참고</a:t>
            </a:r>
            <a:endParaRPr lang="en-US" altLang="ko-KR" sz="11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hlinkClick r:id="rId6"/>
              </a:rPr>
              <a:t>http://meetup.toast.com/posts/98</a:t>
            </a:r>
            <a:endParaRPr lang="en-US" altLang="ko-KR" sz="1100" kern="0" dirty="0">
              <a:solidFill>
                <a:srgbClr val="000000"/>
              </a:solidFill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-</a:t>
            </a:r>
            <a:r>
              <a:rPr lang="en-US" altLang="ko-KR" sz="1100" kern="0" dirty="0">
                <a:solidFill>
                  <a:srgbClr val="000000"/>
                </a:solidFill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</a:rPr>
              <a:t>지시자 참고</a:t>
            </a:r>
          </a:p>
          <a:p>
            <a:pPr fontAlgn="base" latinLnBrk="0">
              <a:lnSpc>
                <a:spcPct val="160000"/>
              </a:lnSpc>
            </a:pPr>
            <a:r>
              <a:rPr lang="en-US" altLang="ko-KR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7"/>
              </a:rPr>
              <a:t>http://courseware.codeschool.com.s3.amazonaws.com/accelerating-through-angular-2/slides/CodeSchool-AcceleratingThroughAngular2.pdf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PDF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학습 홈페이지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8"/>
              </a:rPr>
              <a:t>http://www.notforme.kr/archives/tag/typescript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타입 스크립트 자료 참고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1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hlinkClick r:id="rId9"/>
              </a:rPr>
              <a:t>http://k9e4h.tistory.com/92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Angular 2.0 </a:t>
            </a:r>
            <a:r>
              <a:rPr lang="ko-KR" altLang="en-US" sz="11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의 개요</a:t>
            </a:r>
            <a:endParaRPr lang="en-US" altLang="ko-KR" sz="11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sz="11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100" kern="0" dirty="0">
                <a:ea typeface="함초롬바탕" panose="02030604000101010101" pitchFamily="18" charset="-127"/>
              </a:rPr>
              <a:t>https://www.technicaldiary.com/difference-angular-1-vs-angular-2/</a:t>
            </a:r>
            <a:endParaRPr lang="ko-KR" altLang="en-US" sz="1100" kern="0" dirty="0">
              <a:ea typeface="Malgun Gothic"/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100" kern="0" dirty="0">
                <a:ea typeface="함초롬바탕" panose="02030604000101010101" pitchFamily="18" charset="-127"/>
              </a:rPr>
              <a:t>- difference Angular1 vs Angular2</a:t>
            </a:r>
            <a:endParaRPr lang="en-US" altLang="ko-KR" sz="1100" kern="0" dirty="0">
              <a:latin typeface="맑은 고딕"/>
              <a:ea typeface="함초롬바탕" panose="02030604000101010101" pitchFamily="18" charset="-127"/>
            </a:endParaRPr>
          </a:p>
          <a:p>
            <a:pPr fontAlgn="base" latinLnBrk="0">
              <a:lnSpc>
                <a:spcPct val="160000"/>
              </a:lnSpc>
            </a:pPr>
            <a:endParaRPr lang="ko-KR" altLang="en-US" sz="1100" kern="0" spc="0" dirty="0">
              <a:solidFill>
                <a:srgbClr val="000000"/>
              </a:solidFill>
              <a:effectLst/>
              <a:latin typeface="함초롬바탕"/>
            </a:endParaRPr>
          </a:p>
          <a:p>
            <a:pPr fontAlgn="base" latinLnBrk="0">
              <a:lnSpc>
                <a:spcPct val="160000"/>
              </a:lnSpc>
            </a:pPr>
            <a:endParaRPr lang="ko-KR" altLang="en-US" sz="1100" kern="0" spc="0" dirty="0">
              <a:solidFill>
                <a:srgbClr val="000000"/>
              </a:solidFill>
              <a:effectLst/>
              <a:latin typeface="함초롬바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386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출 처</a:t>
            </a:r>
          </a:p>
        </p:txBody>
      </p:sp>
    </p:spTree>
    <p:extLst>
      <p:ext uri="{BB962C8B-B14F-4D97-AF65-F5344CB8AC3E}">
        <p14:creationId xmlns:p14="http://schemas.microsoft.com/office/powerpoint/2010/main" val="3922852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7991" y="3809581"/>
            <a:ext cx="2269086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￮</a:t>
            </a:r>
            <a:r>
              <a:rPr lang="en-US" altLang="ko-KR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Angular 2.0</a:t>
            </a:r>
            <a:r>
              <a:rPr lang="ko-KR" altLang="en-US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4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￮</a:t>
            </a:r>
            <a:r>
              <a:rPr lang="en-US" altLang="ko-KR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 err="1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4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chemeClr val="bg2"/>
                </a:solidFill>
              </a:rPr>
              <a:t>￮</a:t>
            </a:r>
            <a:r>
              <a:rPr lang="en-US" altLang="ko-KR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Angular 2.0</a:t>
            </a:r>
            <a:r>
              <a:rPr lang="ko-KR" altLang="en-US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400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400" dirty="0">
              <a:solidFill>
                <a:schemeClr val="bg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4639" y="114627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67481" y="2847807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4" y="1386682"/>
            <a:ext cx="3349887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 </a:t>
            </a:r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  <a:endParaRPr lang="en-US" altLang="ko-KR" sz="28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9"/>
          <p:cNvSpPr/>
          <p:nvPr/>
        </p:nvSpPr>
        <p:spPr>
          <a:xfrm>
            <a:off x="9058031" y="6578913"/>
            <a:ext cx="3133968" cy="279085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07173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8" y="796300"/>
            <a:ext cx="2046881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3223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이곳에 리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14956" y="3655845"/>
            <a:ext cx="690392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 Controller, $scope, </a:t>
            </a:r>
            <a:r>
              <a:rPr lang="en-US" altLang="ko-KR" sz="2400" b="1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jqlite</a:t>
            </a: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--&gt; Component</a:t>
            </a:r>
            <a:endParaRPr lang="ko-KR" altLang="en-US" sz="24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0126" y="4647515"/>
            <a:ext cx="6772044" cy="6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   Web </a:t>
            </a:r>
            <a:r>
              <a:rPr lang="ko-KR" altLang="en-US" sz="2400" b="1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컴포넌트화 시도</a:t>
            </a:r>
            <a:endParaRPr lang="ko-KR" altLang="en-US" sz="2400" b="1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45" y="1215285"/>
            <a:ext cx="7232007" cy="1600339"/>
          </a:xfrm>
          <a:prstGeom prst="rect">
            <a:avLst/>
          </a:prstGeom>
        </p:spPr>
      </p:pic>
      <p:sp>
        <p:nvSpPr>
          <p:cNvPr id="21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Angular 2.0 </a:t>
            </a:r>
            <a:r>
              <a:rPr lang="ko-KR" altLang="en-US" sz="2000" dirty="0">
                <a:solidFill>
                  <a:schemeClr val="bg1"/>
                </a:solidFill>
              </a:rPr>
              <a:t>특징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23" y="1147006"/>
            <a:ext cx="1306667" cy="12357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  <a:r>
              <a:rPr lang="ko-KR" altLang="en-US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32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419" y="796300"/>
            <a:ext cx="190620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</a:t>
            </a: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Angular 2.0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00042" y="6116504"/>
            <a:ext cx="2595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에하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글을 써주세요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55791" y="2645821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글을 써주세요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796300"/>
            <a:ext cx="8323385" cy="4844121"/>
          </a:xfrm>
          <a:prstGeom prst="rect">
            <a:avLst/>
          </a:prstGeom>
        </p:spPr>
      </p:pic>
      <p:sp>
        <p:nvSpPr>
          <p:cNvPr id="13" name="직사각형 9"/>
          <p:cNvSpPr/>
          <p:nvPr/>
        </p:nvSpPr>
        <p:spPr>
          <a:xfrm>
            <a:off x="5804452" y="6146359"/>
            <a:ext cx="6387547" cy="711640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67725" y="6302124"/>
            <a:ext cx="432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TypeScript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742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100" dirty="0">
                <a:solidFill>
                  <a:schemeClr val="accent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세부 목차</a:t>
            </a:r>
            <a:endParaRPr lang="en-US" altLang="ko-KR" sz="1100" dirty="0">
              <a:solidFill>
                <a:schemeClr val="accent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특징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</a:t>
            </a:r>
            <a:r>
              <a:rPr lang="en-US" altLang="ko-KR" sz="11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TypeScript</a:t>
            </a:r>
            <a:endParaRPr lang="en-US" altLang="ko-KR" sz="11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Angular 2.0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2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1681</Words>
  <Application>Microsoft Office PowerPoint</Application>
  <PresentationFormat>와이드스크린</PresentationFormat>
  <Paragraphs>732</Paragraphs>
  <Slides>67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6" baseType="lpstr">
      <vt:lpstr>FangSong</vt:lpstr>
      <vt:lpstr>HY강M</vt:lpstr>
      <vt:lpstr>HY동녘M</vt:lpstr>
      <vt:lpstr>HY바다M</vt:lpstr>
      <vt:lpstr>inherit</vt:lpstr>
      <vt:lpstr>Monaco</vt:lpstr>
      <vt:lpstr>Noto Sans CJK KR Medium</vt:lpstr>
      <vt:lpstr>Roboto</vt:lpstr>
      <vt:lpstr>Malgun Gothic</vt:lpstr>
      <vt:lpstr>Malgun Gothic</vt:lpstr>
      <vt:lpstr>배달의민족 도현</vt:lpstr>
      <vt:lpstr>-윤고딕330</vt:lpstr>
      <vt:lpstr>한컴 바겐세일 M</vt:lpstr>
      <vt:lpstr>함초롬바탕</vt:lpstr>
      <vt:lpstr>Arial</vt:lpstr>
      <vt:lpstr>Georgia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IMR03</cp:lastModifiedBy>
  <cp:revision>134</cp:revision>
  <dcterms:created xsi:type="dcterms:W3CDTF">2016-01-11T10:13:19Z</dcterms:created>
  <dcterms:modified xsi:type="dcterms:W3CDTF">2017-03-08T08:42:16Z</dcterms:modified>
</cp:coreProperties>
</file>